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ink/ink1.xml" ContentType="application/inkml+xml"/>
  <Override PartName="/ppt/ink/ink2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ink/ink3.xml" ContentType="application/inkml+xml"/>
  <Override PartName="/ppt/ink/ink4.xml" ContentType="application/inkml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369" r:id="rId3"/>
    <p:sldId id="370" r:id="rId4"/>
    <p:sldId id="371" r:id="rId5"/>
    <p:sldId id="372" r:id="rId6"/>
  </p:sldIdLst>
  <p:sldSz cx="9144000" cy="6858000" type="screen4x3"/>
  <p:notesSz cx="6858000" cy="9874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ED8B29"/>
    <a:srgbClr val="ED9E11"/>
    <a:srgbClr val="EBB42B"/>
    <a:srgbClr val="F9A721"/>
    <a:srgbClr val="EEB42B"/>
    <a:srgbClr val="B92D14"/>
    <a:srgbClr val="35759D"/>
    <a:srgbClr val="35B19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5596" autoAdjust="0"/>
  </p:normalViewPr>
  <p:slideViewPr>
    <p:cSldViewPr>
      <p:cViewPr varScale="1">
        <p:scale>
          <a:sx n="83" d="100"/>
          <a:sy n="83" d="100"/>
        </p:scale>
        <p:origin x="126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Elements\alpha%20semences\methanisation%20seigle%20et%20radis\STADES%20RECOLTE%20CEREALES%20METHA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Elements\alpha%20semences\methanisation%20seigle%20et%20radis\STADES%20RECOLTE%20CEREALES%20METHA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Elements\alpha%20semences\methanisation%20seigle%20et%20radis\STADES%20RECOLTE%20CEREALES%20METH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Elements\alpha%20semences\methanisation%20seigle%20et%20radis\STADES%20RECOLTE%20CEREALES%20METHAN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tilisateur\Desktop\Elements\alpha%20semences\methanisation%20seigle%20et%20radis\STADES%20RECOLTE%20CEREALES%20METHAN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Utilisateur\Desktop\Elements\alpha%20semences\methanisation%20seigle%20et%20radis\STADES%20RECOLTE%20CEREALES%20METHA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58621369511912E-2"/>
          <c:y val="6.0799752972054956E-2"/>
          <c:w val="0.94465170726898573"/>
          <c:h val="0.70124599544542221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Feuil1!$B$2:$AW$2</c:f>
              <c:numCache>
                <c:formatCode>General</c:formatCode>
                <c:ptCount val="7"/>
                <c:pt idx="0">
                  <c:v>5</c:v>
                </c:pt>
                <c:pt idx="1">
                  <c:v>6.8</c:v>
                </c:pt>
                <c:pt idx="2">
                  <c:v>7.8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1-458E-A2EF-2CE10024D38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SEIGLE HYBRIDE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Feuil1!$B$3:$AW$3</c:f>
              <c:numCache>
                <c:formatCode>General</c:formatCode>
                <c:ptCount val="7"/>
                <c:pt idx="0">
                  <c:v>4</c:v>
                </c:pt>
                <c:pt idx="1">
                  <c:v>5.7</c:v>
                </c:pt>
                <c:pt idx="2">
                  <c:v>7</c:v>
                </c:pt>
                <c:pt idx="3">
                  <c:v>8.5</c:v>
                </c:pt>
                <c:pt idx="4">
                  <c:v>10</c:v>
                </c:pt>
                <c:pt idx="5">
                  <c:v>11.3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1-458E-A2EF-2CE10024D38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ORGE HYBRIDE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Feuil1!$B$4:$AW$4</c:f>
              <c:numCache>
                <c:formatCode>General</c:formatCode>
                <c:ptCount val="7"/>
                <c:pt idx="0">
                  <c:v>2.4</c:v>
                </c:pt>
                <c:pt idx="1">
                  <c:v>4.3</c:v>
                </c:pt>
                <c:pt idx="2">
                  <c:v>6.2</c:v>
                </c:pt>
                <c:pt idx="3">
                  <c:v>8</c:v>
                </c:pt>
                <c:pt idx="4">
                  <c:v>9.8000000000000007</c:v>
                </c:pt>
                <c:pt idx="5">
                  <c:v>12</c:v>
                </c:pt>
                <c:pt idx="6" formatCode="0.00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1-458E-A2EF-2CE10024D38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TRITICALE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Feuil1!$B$5:$AW$5</c:f>
              <c:numCache>
                <c:formatCode>General</c:formatCode>
                <c:ptCount val="7"/>
                <c:pt idx="0">
                  <c:v>3</c:v>
                </c:pt>
                <c:pt idx="1">
                  <c:v>4.8499999999999996</c:v>
                </c:pt>
                <c:pt idx="2">
                  <c:v>6.7</c:v>
                </c:pt>
                <c:pt idx="3">
                  <c:v>8.5</c:v>
                </c:pt>
                <c:pt idx="4">
                  <c:v>10.3</c:v>
                </c:pt>
                <c:pt idx="5">
                  <c:v>11.2</c:v>
                </c:pt>
                <c:pt idx="6" formatCode="0.0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1-458E-A2EF-2CE10024D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55215"/>
        <c:axId val="1394959791"/>
      </c:lineChart>
      <c:dateAx>
        <c:axId val="1394955215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9791"/>
        <c:crosses val="autoZero"/>
        <c:auto val="1"/>
        <c:lblOffset val="100"/>
        <c:baseTimeUnit val="days"/>
      </c:dateAx>
      <c:valAx>
        <c:axId val="1394959791"/>
        <c:scaling>
          <c:orientation val="minMax"/>
          <c:max val="14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58621369511912E-2"/>
          <c:y val="6.0799752972054956E-2"/>
          <c:w val="0.94465170726898573"/>
          <c:h val="0.70124599544542221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28575" cap="rnd">
              <a:solidFill>
                <a:srgbClr val="ED8B29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48"/>
                <c:pt idx="0">
                  <c:v>44301</c:v>
                </c:pt>
                <c:pt idx="1">
                  <c:v>44302</c:v>
                </c:pt>
                <c:pt idx="2">
                  <c:v>44303</c:v>
                </c:pt>
                <c:pt idx="3">
                  <c:v>44304</c:v>
                </c:pt>
                <c:pt idx="4">
                  <c:v>44305</c:v>
                </c:pt>
                <c:pt idx="5">
                  <c:v>44306</c:v>
                </c:pt>
                <c:pt idx="6">
                  <c:v>44307</c:v>
                </c:pt>
                <c:pt idx="7">
                  <c:v>44308</c:v>
                </c:pt>
                <c:pt idx="8">
                  <c:v>44309</c:v>
                </c:pt>
                <c:pt idx="9">
                  <c:v>44310</c:v>
                </c:pt>
                <c:pt idx="10">
                  <c:v>44311</c:v>
                </c:pt>
                <c:pt idx="11">
                  <c:v>44312</c:v>
                </c:pt>
                <c:pt idx="12">
                  <c:v>44313</c:v>
                </c:pt>
                <c:pt idx="13">
                  <c:v>44314</c:v>
                </c:pt>
                <c:pt idx="14">
                  <c:v>44315</c:v>
                </c:pt>
                <c:pt idx="15">
                  <c:v>44316</c:v>
                </c:pt>
                <c:pt idx="16">
                  <c:v>44317</c:v>
                </c:pt>
                <c:pt idx="17">
                  <c:v>44318</c:v>
                </c:pt>
                <c:pt idx="18">
                  <c:v>44319</c:v>
                </c:pt>
                <c:pt idx="19">
                  <c:v>44320</c:v>
                </c:pt>
                <c:pt idx="20">
                  <c:v>44321</c:v>
                </c:pt>
                <c:pt idx="21">
                  <c:v>44322</c:v>
                </c:pt>
                <c:pt idx="22">
                  <c:v>44323</c:v>
                </c:pt>
                <c:pt idx="23">
                  <c:v>44324</c:v>
                </c:pt>
                <c:pt idx="24">
                  <c:v>44325</c:v>
                </c:pt>
                <c:pt idx="25">
                  <c:v>44326</c:v>
                </c:pt>
                <c:pt idx="26">
                  <c:v>44327</c:v>
                </c:pt>
                <c:pt idx="27">
                  <c:v>44328</c:v>
                </c:pt>
                <c:pt idx="28">
                  <c:v>44329</c:v>
                </c:pt>
                <c:pt idx="29">
                  <c:v>44330</c:v>
                </c:pt>
                <c:pt idx="30">
                  <c:v>44331</c:v>
                </c:pt>
                <c:pt idx="31">
                  <c:v>44332</c:v>
                </c:pt>
                <c:pt idx="32">
                  <c:v>44333</c:v>
                </c:pt>
                <c:pt idx="33">
                  <c:v>44334</c:v>
                </c:pt>
                <c:pt idx="34">
                  <c:v>44335</c:v>
                </c:pt>
                <c:pt idx="35">
                  <c:v>44336</c:v>
                </c:pt>
                <c:pt idx="36">
                  <c:v>44337</c:v>
                </c:pt>
                <c:pt idx="37">
                  <c:v>44338</c:v>
                </c:pt>
                <c:pt idx="38">
                  <c:v>44339</c:v>
                </c:pt>
                <c:pt idx="39">
                  <c:v>44340</c:v>
                </c:pt>
                <c:pt idx="40">
                  <c:v>44341</c:v>
                </c:pt>
                <c:pt idx="41">
                  <c:v>44342</c:v>
                </c:pt>
                <c:pt idx="42">
                  <c:v>44343</c:v>
                </c:pt>
                <c:pt idx="43">
                  <c:v>44344</c:v>
                </c:pt>
                <c:pt idx="44">
                  <c:v>44345</c:v>
                </c:pt>
                <c:pt idx="45">
                  <c:v>44346</c:v>
                </c:pt>
                <c:pt idx="46">
                  <c:v>44347</c:v>
                </c:pt>
                <c:pt idx="47">
                  <c:v>44348</c:v>
                </c:pt>
              </c:numCache>
            </c:numRef>
          </c:cat>
          <c:val>
            <c:numRef>
              <c:f>Feuil1!$B$2:$AW$2</c:f>
              <c:numCache>
                <c:formatCode>General</c:formatCode>
                <c:ptCount val="48"/>
                <c:pt idx="0">
                  <c:v>5</c:v>
                </c:pt>
                <c:pt idx="7">
                  <c:v>6.8</c:v>
                </c:pt>
                <c:pt idx="16">
                  <c:v>7.8</c:v>
                </c:pt>
                <c:pt idx="23">
                  <c:v>9</c:v>
                </c:pt>
                <c:pt idx="30">
                  <c:v>9.8000000000000007</c:v>
                </c:pt>
                <c:pt idx="39">
                  <c:v>10.5</c:v>
                </c:pt>
                <c:pt idx="47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F3-4ADA-954D-689426752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55215"/>
        <c:axId val="1394959791"/>
      </c:lineChart>
      <c:dateAx>
        <c:axId val="1394955215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394959791"/>
        <c:crosses val="autoZero"/>
        <c:auto val="1"/>
        <c:lblOffset val="100"/>
        <c:baseTimeUnit val="days"/>
      </c:dateAx>
      <c:valAx>
        <c:axId val="1394959791"/>
        <c:scaling>
          <c:orientation val="minMax"/>
          <c:max val="14"/>
          <c:min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52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Matière</a:t>
            </a:r>
            <a:r>
              <a:rPr lang="en-US" baseline="0"/>
              <a:t> sèche des céréales immatures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Feuil1!$B$6:$AW$6</c:f>
              <c:numCache>
                <c:formatCode>General</c:formatCode>
                <c:ptCount val="7"/>
                <c:pt idx="0">
                  <c:v>18</c:v>
                </c:pt>
                <c:pt idx="1">
                  <c:v>18</c:v>
                </c:pt>
                <c:pt idx="2">
                  <c:v>20</c:v>
                </c:pt>
                <c:pt idx="3">
                  <c:v>22.8</c:v>
                </c:pt>
                <c:pt idx="4">
                  <c:v>27</c:v>
                </c:pt>
                <c:pt idx="5">
                  <c:v>31</c:v>
                </c:pt>
                <c:pt idx="6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F8-4FA8-848E-7AD652AE8AA1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SEIGLE HYBRIDE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Feuil1!$B$7:$AW$7</c:f>
              <c:numCache>
                <c:formatCode>General</c:formatCode>
                <c:ptCount val="7"/>
                <c:pt idx="0">
                  <c:v>17.8</c:v>
                </c:pt>
                <c:pt idx="1">
                  <c:v>17.8</c:v>
                </c:pt>
                <c:pt idx="2">
                  <c:v>19.3</c:v>
                </c:pt>
                <c:pt idx="3">
                  <c:v>21.9</c:v>
                </c:pt>
                <c:pt idx="4">
                  <c:v>26</c:v>
                </c:pt>
                <c:pt idx="5">
                  <c:v>30</c:v>
                </c:pt>
                <c:pt idx="6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F8-4FA8-848E-7AD652AE8AA1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ORGE HYBRIDE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Feuil1!$B$8:$AW$8</c:f>
              <c:numCache>
                <c:formatCode>General</c:formatCode>
                <c:ptCount val="7"/>
                <c:pt idx="0">
                  <c:v>17</c:v>
                </c:pt>
                <c:pt idx="1">
                  <c:v>17</c:v>
                </c:pt>
                <c:pt idx="2">
                  <c:v>19.7</c:v>
                </c:pt>
                <c:pt idx="3">
                  <c:v>23</c:v>
                </c:pt>
                <c:pt idx="4">
                  <c:v>29</c:v>
                </c:pt>
                <c:pt idx="5">
                  <c:v>35</c:v>
                </c:pt>
                <c:pt idx="6">
                  <c:v>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F8-4FA8-848E-7AD652AE8AA1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TRITICALE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Feuil1!$B$9:$AW$9</c:f>
              <c:numCache>
                <c:formatCode>General</c:formatCode>
                <c:ptCount val="7"/>
                <c:pt idx="0">
                  <c:v>18</c:v>
                </c:pt>
                <c:pt idx="1">
                  <c:v>20</c:v>
                </c:pt>
                <c:pt idx="2">
                  <c:v>21</c:v>
                </c:pt>
                <c:pt idx="3">
                  <c:v>22.5</c:v>
                </c:pt>
                <c:pt idx="4">
                  <c:v>25.9</c:v>
                </c:pt>
                <c:pt idx="5">
                  <c:v>33</c:v>
                </c:pt>
                <c:pt idx="6">
                  <c:v>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F8-4FA8-848E-7AD652AE8A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55215"/>
        <c:axId val="1394959791"/>
      </c:lineChart>
      <c:dateAx>
        <c:axId val="1394955215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9791"/>
        <c:crosses val="autoZero"/>
        <c:auto val="1"/>
        <c:lblOffset val="100"/>
        <c:baseTimeUnit val="days"/>
      </c:dateAx>
      <c:valAx>
        <c:axId val="1394959791"/>
        <c:scaling>
          <c:orientation val="minMax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58621369511912E-2"/>
          <c:y val="6.0799752972054956E-2"/>
          <c:w val="0.94465170726898573"/>
          <c:h val="0.70124599544542221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Feuil1!$B$2:$AW$2</c:f>
              <c:numCache>
                <c:formatCode>General</c:formatCode>
                <c:ptCount val="7"/>
                <c:pt idx="0">
                  <c:v>5</c:v>
                </c:pt>
                <c:pt idx="1">
                  <c:v>6.8</c:v>
                </c:pt>
                <c:pt idx="2">
                  <c:v>7.8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1-458E-A2EF-2CE10024D38A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SEIGLE HYBRIDE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Feuil1!$B$3:$AW$3</c:f>
              <c:numCache>
                <c:formatCode>General</c:formatCode>
                <c:ptCount val="7"/>
                <c:pt idx="0">
                  <c:v>4</c:v>
                </c:pt>
                <c:pt idx="1">
                  <c:v>5.7</c:v>
                </c:pt>
                <c:pt idx="2">
                  <c:v>7</c:v>
                </c:pt>
                <c:pt idx="3">
                  <c:v>8.5</c:v>
                </c:pt>
                <c:pt idx="4">
                  <c:v>10</c:v>
                </c:pt>
                <c:pt idx="5">
                  <c:v>11.3</c:v>
                </c:pt>
                <c:pt idx="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1-458E-A2EF-2CE10024D38A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ORGE HYBRIDE</c:v>
                </c:pt>
              </c:strCache>
            </c:strRef>
          </c:tx>
          <c:spPr>
            <a:ln w="28575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Feuil1!$B$4:$AW$4</c:f>
              <c:numCache>
                <c:formatCode>General</c:formatCode>
                <c:ptCount val="7"/>
                <c:pt idx="0">
                  <c:v>2.4</c:v>
                </c:pt>
                <c:pt idx="1">
                  <c:v>4.3</c:v>
                </c:pt>
                <c:pt idx="2">
                  <c:v>6.2</c:v>
                </c:pt>
                <c:pt idx="3">
                  <c:v>8</c:v>
                </c:pt>
                <c:pt idx="4">
                  <c:v>9.8000000000000007</c:v>
                </c:pt>
                <c:pt idx="5">
                  <c:v>12</c:v>
                </c:pt>
                <c:pt idx="6" formatCode="0.00">
                  <c:v>12.4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1-458E-A2EF-2CE10024D38A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TRITICALE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Feuil1!$B$5:$AW$5</c:f>
              <c:numCache>
                <c:formatCode>General</c:formatCode>
                <c:ptCount val="7"/>
                <c:pt idx="0">
                  <c:v>3</c:v>
                </c:pt>
                <c:pt idx="1">
                  <c:v>4.8499999999999996</c:v>
                </c:pt>
                <c:pt idx="2">
                  <c:v>6.7</c:v>
                </c:pt>
                <c:pt idx="3">
                  <c:v>8.5</c:v>
                </c:pt>
                <c:pt idx="4">
                  <c:v>10.3</c:v>
                </c:pt>
                <c:pt idx="5">
                  <c:v>11.2</c:v>
                </c:pt>
                <c:pt idx="6" formatCode="0.00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1-458E-A2EF-2CE10024D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55215"/>
        <c:axId val="1394959791"/>
      </c:lineChart>
      <c:dateAx>
        <c:axId val="1394955215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9791"/>
        <c:crosses val="autoZero"/>
        <c:auto val="1"/>
        <c:lblOffset val="100"/>
        <c:baseTimeUnit val="days"/>
      </c:dateAx>
      <c:valAx>
        <c:axId val="1394959791"/>
        <c:scaling>
          <c:orientation val="minMax"/>
          <c:max val="14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5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58621369511912E-2"/>
          <c:y val="6.0799752972054956E-2"/>
          <c:w val="0.94465170726898573"/>
          <c:h val="0.70124599544542221"/>
        </c:manualLayout>
      </c:layout>
      <c:lineChart>
        <c:grouping val="standar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28575" cap="rnd">
              <a:solidFill>
                <a:srgbClr val="ED8B29"/>
              </a:solidFill>
              <a:round/>
            </a:ln>
            <a:effectLst/>
          </c:spPr>
          <c:marker>
            <c:symbol val="none"/>
          </c:marker>
          <c:cat>
            <c:numRef>
              <c:f>Feuil1!$B$1:$AW$1</c:f>
              <c:numCache>
                <c:formatCode>d\-mmm</c:formatCode>
                <c:ptCount val="7"/>
                <c:pt idx="0">
                  <c:v>44301</c:v>
                </c:pt>
                <c:pt idx="1">
                  <c:v>44308</c:v>
                </c:pt>
                <c:pt idx="2">
                  <c:v>44317</c:v>
                </c:pt>
                <c:pt idx="3">
                  <c:v>44324</c:v>
                </c:pt>
                <c:pt idx="4">
                  <c:v>44331</c:v>
                </c:pt>
                <c:pt idx="5">
                  <c:v>44340</c:v>
                </c:pt>
                <c:pt idx="6">
                  <c:v>44348</c:v>
                </c:pt>
              </c:numCache>
            </c:numRef>
          </c:cat>
          <c:val>
            <c:numRef>
              <c:f>Feuil1!$B$2:$AW$2</c:f>
              <c:numCache>
                <c:formatCode>General</c:formatCode>
                <c:ptCount val="7"/>
                <c:pt idx="0">
                  <c:v>5</c:v>
                </c:pt>
                <c:pt idx="1">
                  <c:v>6.8</c:v>
                </c:pt>
                <c:pt idx="2">
                  <c:v>7.8</c:v>
                </c:pt>
                <c:pt idx="3">
                  <c:v>9</c:v>
                </c:pt>
                <c:pt idx="4">
                  <c:v>9.8000000000000007</c:v>
                </c:pt>
                <c:pt idx="5">
                  <c:v>10.5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E2-4A7A-9B76-97155CF15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4955215"/>
        <c:axId val="1394959791"/>
      </c:lineChart>
      <c:dateAx>
        <c:axId val="1394955215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9791"/>
        <c:crosses val="autoZero"/>
        <c:auto val="1"/>
        <c:lblOffset val="100"/>
        <c:baseTimeUnit val="days"/>
      </c:dateAx>
      <c:valAx>
        <c:axId val="1394959791"/>
        <c:scaling>
          <c:orientation val="minMax"/>
          <c:max val="14"/>
          <c:min val="2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495521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SEIGLE LIGNEE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Feuil1!$Y$10:$AW$10</c:f>
              <c:numCache>
                <c:formatCode>General</c:formatCode>
                <c:ptCount val="4"/>
                <c:pt idx="0">
                  <c:v>9</c:v>
                </c:pt>
                <c:pt idx="1">
                  <c:v>9.8000000000000007</c:v>
                </c:pt>
                <c:pt idx="2">
                  <c:v>10.5</c:v>
                </c:pt>
                <c:pt idx="3">
                  <c:v>12</c:v>
                </c:pt>
              </c:numCache>
            </c:numRef>
          </c:xVal>
          <c:yVal>
            <c:numRef>
              <c:f>Feuil1!$Y$14:$AW$14</c:f>
              <c:numCache>
                <c:formatCode>General</c:formatCode>
                <c:ptCount val="4"/>
                <c:pt idx="0">
                  <c:v>370</c:v>
                </c:pt>
                <c:pt idx="1">
                  <c:v>390</c:v>
                </c:pt>
                <c:pt idx="2" formatCode="0">
                  <c:v>374</c:v>
                </c:pt>
                <c:pt idx="3">
                  <c:v>270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B66-4448-AD15-D1BAB272BD4E}"/>
            </c:ext>
          </c:extLst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SEIGLE HYBRIDE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Feuil1!$Y$11:$AW$11</c:f>
              <c:numCache>
                <c:formatCode>General</c:formatCode>
                <c:ptCount val="4"/>
                <c:pt idx="0">
                  <c:v>8.5</c:v>
                </c:pt>
                <c:pt idx="1">
                  <c:v>10</c:v>
                </c:pt>
                <c:pt idx="2">
                  <c:v>11.3</c:v>
                </c:pt>
                <c:pt idx="3">
                  <c:v>13</c:v>
                </c:pt>
              </c:numCache>
            </c:numRef>
          </c:xVal>
          <c:yVal>
            <c:numRef>
              <c:f>Feuil1!$AB$15:$AW$15</c:f>
              <c:numCache>
                <c:formatCode>General</c:formatCode>
                <c:ptCount val="3"/>
                <c:pt idx="0">
                  <c:v>378</c:v>
                </c:pt>
                <c:pt idx="1">
                  <c:v>410</c:v>
                </c:pt>
                <c:pt idx="2" formatCode="0">
                  <c:v>284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B66-4448-AD15-D1BAB272BD4E}"/>
            </c:ext>
          </c:extLst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ORGE HYBRIDE</c:v>
                </c:pt>
              </c:strCache>
            </c:strRef>
          </c:tx>
          <c:spPr>
            <a:ln w="19050" cap="rnd">
              <a:solidFill>
                <a:srgbClr val="009900"/>
              </a:solidFill>
              <a:round/>
            </a:ln>
            <a:effectLst/>
          </c:spPr>
          <c:marker>
            <c:symbol val="none"/>
          </c:marker>
          <c:xVal>
            <c:numRef>
              <c:f>Feuil1!$Y$12:$AW$12</c:f>
              <c:numCache>
                <c:formatCode>General</c:formatCode>
                <c:ptCount val="4"/>
                <c:pt idx="0">
                  <c:v>8</c:v>
                </c:pt>
                <c:pt idx="1">
                  <c:v>9.8000000000000007</c:v>
                </c:pt>
                <c:pt idx="2">
                  <c:v>12</c:v>
                </c:pt>
                <c:pt idx="3" formatCode="0.00">
                  <c:v>12.4</c:v>
                </c:pt>
              </c:numCache>
            </c:numRef>
          </c:xVal>
          <c:yVal>
            <c:numRef>
              <c:f>Feuil1!$Y$16:$AW$16</c:f>
              <c:numCache>
                <c:formatCode>General</c:formatCode>
                <c:ptCount val="4"/>
                <c:pt idx="0">
                  <c:v>440</c:v>
                </c:pt>
                <c:pt idx="1">
                  <c:v>460</c:v>
                </c:pt>
                <c:pt idx="2">
                  <c:v>452</c:v>
                </c:pt>
                <c:pt idx="3">
                  <c:v>350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3B66-4448-AD15-D1BAB272BD4E}"/>
            </c:ext>
          </c:extLst>
        </c:ser>
        <c:ser>
          <c:idx val="3"/>
          <c:order val="3"/>
          <c:tx>
            <c:strRef>
              <c:f>Feuil1!$A$5</c:f>
              <c:strCache>
                <c:ptCount val="1"/>
                <c:pt idx="0">
                  <c:v>TRITICALE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Feuil1!$AL$13:$AW$13</c:f>
              <c:numCache>
                <c:formatCode>0.00</c:formatCode>
                <c:ptCount val="2"/>
                <c:pt idx="0" formatCode="General">
                  <c:v>11.2</c:v>
                </c:pt>
                <c:pt idx="1">
                  <c:v>14</c:v>
                </c:pt>
              </c:numCache>
            </c:numRef>
          </c:xVal>
          <c:yVal>
            <c:numRef>
              <c:f>Feuil1!$AL$17:$AW$17</c:f>
              <c:numCache>
                <c:formatCode>General</c:formatCode>
                <c:ptCount val="2"/>
                <c:pt idx="0">
                  <c:v>516</c:v>
                </c:pt>
                <c:pt idx="1">
                  <c:v>460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3B66-4448-AD15-D1BAB272B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11583311"/>
        <c:axId val="1211569167"/>
      </c:scatterChart>
      <c:valAx>
        <c:axId val="1211583311"/>
        <c:scaling>
          <c:orientation val="minMax"/>
          <c:min val="7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569167"/>
        <c:crosses val="autoZero"/>
        <c:crossBetween val="midCat"/>
      </c:valAx>
      <c:valAx>
        <c:axId val="12115691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1583311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33C5B37-96B5-4FF8-AA54-A59374AD18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71800" cy="495428"/>
          </a:xfrm>
          <a:prstGeom prst="rect">
            <a:avLst/>
          </a:prstGeom>
        </p:spPr>
        <p:txBody>
          <a:bodyPr vert="horz" lIns="91822" tIns="45910" rIns="91822" bIns="459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89CDDD1-0E7D-4D57-B45A-F94E3E9D0D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95428"/>
          </a:xfrm>
          <a:prstGeom prst="rect">
            <a:avLst/>
          </a:prstGeom>
        </p:spPr>
        <p:txBody>
          <a:bodyPr vert="horz" lIns="91822" tIns="45910" rIns="91822" bIns="45910" rtlCol="0"/>
          <a:lstStyle>
            <a:lvl1pPr algn="r">
              <a:defRPr sz="1200"/>
            </a:lvl1pPr>
          </a:lstStyle>
          <a:p>
            <a:fld id="{B9C95037-9597-4A97-A92A-775A631DDEB0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C0E7AC5-CA76-4E74-9300-E791F5FFC6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378825"/>
            <a:ext cx="2971800" cy="495427"/>
          </a:xfrm>
          <a:prstGeom prst="rect">
            <a:avLst/>
          </a:prstGeom>
        </p:spPr>
        <p:txBody>
          <a:bodyPr vert="horz" lIns="91822" tIns="45910" rIns="91822" bIns="459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2D46421-8E54-4AA7-BE4C-ABB4EB898B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4" y="9378825"/>
            <a:ext cx="2971800" cy="495427"/>
          </a:xfrm>
          <a:prstGeom prst="rect">
            <a:avLst/>
          </a:prstGeom>
        </p:spPr>
        <p:txBody>
          <a:bodyPr vert="horz" lIns="91822" tIns="45910" rIns="91822" bIns="45910" rtlCol="0" anchor="b"/>
          <a:lstStyle>
            <a:lvl1pPr algn="r">
              <a:defRPr sz="1200"/>
            </a:lvl1pPr>
          </a:lstStyle>
          <a:p>
            <a:fld id="{0985657A-B73B-4FCA-BDEE-6830A963F69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654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5:09:19.27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05:32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4:05:32.99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6T15:10:45.51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E26EA907-940B-4E4B-A47A-A63C5567C0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0" rIns="91822" bIns="4591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180912D8-0B56-466A-BEB5-1E72CA5611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3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0" rIns="91822" bIns="4591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EB6B41FD-3BAA-4491-B6CA-A21485A4DBD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0438" y="741363"/>
            <a:ext cx="4938712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690FB61A-B820-4551-B4FC-179251CC12D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90271"/>
            <a:ext cx="54864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0" rIns="91822" bIns="459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1465A927-AA20-4EE9-80B7-06CFD3DC21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827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0" rIns="91822" bIns="4591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676A0AA4-8BFF-4141-B71B-5F4A4D8C86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9378827"/>
            <a:ext cx="29718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22" tIns="45910" rIns="91822" bIns="4591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F4CABD-4758-47E6-8E58-32DA45321234}" type="slidenum">
              <a:rPr lang="en-US" altLang="en-US"/>
              <a:pPr/>
              <a:t>‹N°›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>
            <a:extLst>
              <a:ext uri="{FF2B5EF4-FFF2-40B4-BE49-F238E27FC236}">
                <a16:creationId xmlns:a16="http://schemas.microsoft.com/office/drawing/2014/main" id="{0EF5C6DD-BDB3-4BF7-AEB9-475954AC0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2DB2015-80B1-4D2B-923D-C1008B25EE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14D9C8-4904-4FC1-A678-60BB3E0719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F4CABD-4758-47E6-8E58-32DA4532123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7D4D183-DAA6-4119-8B9E-4D8FC17E1A3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ABCD82A-23CE-46ED-8BAC-B631EAD2B14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" y="3028950"/>
            <a:ext cx="38100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/>
            </a:lvl1pPr>
          </a:lstStyle>
          <a:p>
            <a:pPr lvl="0"/>
            <a:r>
              <a:rPr lang="fr-FR" altLang="en-US" noProof="0"/>
              <a:t>Modifiez le style du titre</a:t>
            </a:r>
            <a:endParaRPr lang="en-US" altLang="en-US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0229141-BD4B-447A-A464-5D241DB9DE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3962400"/>
            <a:ext cx="3810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altLang="en-US" noProof="0"/>
              <a:t>Modifiez le style des sous-titres du masque</a:t>
            </a:r>
            <a:endParaRPr lang="en-US" altLang="en-US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75BE4D-3756-4437-8132-C7047B716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7F6E26F-9A9C-4385-AF15-0CB1FE102E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0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661502-A83E-4CCA-92E5-E2A8F9A413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80138" y="131763"/>
            <a:ext cx="2030412" cy="558323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76094E-ED85-4242-BEF2-22B8218B3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5725" y="131763"/>
            <a:ext cx="5942013" cy="558323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144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A28EE1-C321-48DC-BF6F-D7827BB3E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DF14E38-3B86-445A-AE34-75371E844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9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AF620A-9B11-417F-AEA5-C87EB6099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4DB7EA4-B8F6-4950-8713-12F0199410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96721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1426B-D666-4577-B311-C9B8162F6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115289-9DEC-451B-ADF8-ADA44F1C2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5350" y="1447800"/>
            <a:ext cx="3581400" cy="4267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21D537E-8526-44AC-AD4A-2029A0FED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3581400" cy="4267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9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912D7D-12BD-43DA-B0CC-DFAE86D50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1C0002E-403F-4AB2-96C2-91B643F3E3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A1A7E5-864F-4B95-ADDA-88554C98F1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49A9C2D-9667-4673-9291-800D8F673D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5119990-D1E6-476F-A02A-7F95BFFEB3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279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EC82DB-22F1-4262-B534-C0D293937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7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07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D9A19-6722-40C8-A83A-B4A341B1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826B19-AD75-4880-B014-0B148339A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34FD6A-3BD3-4B34-9C79-8F63E5B96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3394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947A0-72BC-4470-B7BF-FE2B104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A6CCAC6-C1BE-40B0-9286-5DC6F850D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C8BB762-FF42-4520-8153-17CB4DBE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3355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BC72548-DF56-40C8-BB1E-99DB77C7CB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5725" y="131763"/>
            <a:ext cx="647700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 style du titre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8C69E4-AF05-4A84-8E8C-D49827578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5350" y="14478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1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6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B52BBF7F-45AE-4B18-BA4B-95B7F5AF5F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-8136"/>
            <a:ext cx="9127004" cy="6858000"/>
          </a:xfrm>
          <a:prstGeom prst="rect">
            <a:avLst/>
          </a:prstGeom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FCC7BF30-5BE1-4280-9367-D9D5C54605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2996952"/>
            <a:ext cx="3810000" cy="704850"/>
          </a:xfrm>
        </p:spPr>
        <p:txBody>
          <a:bodyPr/>
          <a:lstStyle/>
          <a:p>
            <a:pPr algn="ctr"/>
            <a:r>
              <a:rPr lang="en-US" altLang="en-US" sz="3500" dirty="0"/>
              <a:t>ALPHA SEMENCES</a:t>
            </a:r>
            <a:endParaRPr lang="ru-RU" altLang="en-US" sz="3500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B28B6760-DC5A-4A6F-BF7F-8A387E68FD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400" y="3967332"/>
            <a:ext cx="3810000" cy="457200"/>
          </a:xfrm>
        </p:spPr>
        <p:txBody>
          <a:bodyPr/>
          <a:lstStyle/>
          <a:p>
            <a:pPr algn="ctr"/>
            <a:r>
              <a:rPr lang="en-US" altLang="en-US" dirty="0" err="1"/>
              <a:t>Seigle</a:t>
            </a:r>
            <a:r>
              <a:rPr lang="en-US" altLang="en-US" dirty="0"/>
              <a:t> HIGREEN et </a:t>
            </a:r>
            <a:r>
              <a:rPr lang="en-US" altLang="en-US" dirty="0" err="1"/>
              <a:t>metha</a:t>
            </a:r>
            <a:r>
              <a:rPr lang="en-US" altLang="en-US" dirty="0"/>
              <a:t> </a:t>
            </a:r>
            <a:r>
              <a:rPr lang="en-US" altLang="en-US" dirty="0" err="1"/>
              <a:t>tex</a:t>
            </a:r>
            <a:endParaRPr lang="en-US" altLang="en-US" dirty="0"/>
          </a:p>
          <a:p>
            <a:endParaRPr lang="ru-RU" altLang="en-US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42571C-BCBC-4596-922D-8863AFE18B6A}"/>
              </a:ext>
            </a:extLst>
          </p:cNvPr>
          <p:cNvSpPr txBox="1"/>
          <p:nvPr/>
        </p:nvSpPr>
        <p:spPr>
          <a:xfrm>
            <a:off x="395536" y="332656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9900"/>
                </a:solidFill>
              </a:rPr>
              <a:t>Mettons du vert partout!</a:t>
            </a:r>
            <a:endParaRPr lang="en-US" sz="3200" b="1" dirty="0">
              <a:solidFill>
                <a:srgbClr val="0099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8D5270-DCB8-494B-B327-A75EEDFC7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227" y="0"/>
            <a:ext cx="3465773" cy="451196"/>
          </a:xfrm>
          <a:prstGeom prst="rect">
            <a:avLst/>
          </a:prstGeom>
        </p:spPr>
      </p:pic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DCDCAD6-76FF-441B-9596-CBFC1778BE43}"/>
              </a:ext>
            </a:extLst>
          </p:cNvPr>
          <p:cNvSpPr/>
          <p:nvPr/>
        </p:nvSpPr>
        <p:spPr bwMode="auto">
          <a:xfrm>
            <a:off x="1678305" y="2314575"/>
            <a:ext cx="340995" cy="291465"/>
          </a:xfrm>
          <a:custGeom>
            <a:avLst/>
            <a:gdLst>
              <a:gd name="connsiteX0" fmla="*/ 0 w 340995"/>
              <a:gd name="connsiteY0" fmla="*/ 0 h 291465"/>
              <a:gd name="connsiteX1" fmla="*/ 78105 w 340995"/>
              <a:gd name="connsiteY1" fmla="*/ 137160 h 291465"/>
              <a:gd name="connsiteX2" fmla="*/ 207645 w 340995"/>
              <a:gd name="connsiteY2" fmla="*/ 200025 h 291465"/>
              <a:gd name="connsiteX3" fmla="*/ 340995 w 340995"/>
              <a:gd name="connsiteY3" fmla="*/ 291465 h 291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995" h="291465">
                <a:moveTo>
                  <a:pt x="0" y="0"/>
                </a:moveTo>
                <a:lnTo>
                  <a:pt x="78105" y="137160"/>
                </a:lnTo>
                <a:lnTo>
                  <a:pt x="207645" y="200025"/>
                </a:lnTo>
                <a:lnTo>
                  <a:pt x="340995" y="291465"/>
                </a:lnTo>
              </a:path>
            </a:pathLst>
          </a:cu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8A9B2B48-46A6-4976-9B6A-1E9B6AFC288D}"/>
              </a:ext>
            </a:extLst>
          </p:cNvPr>
          <p:cNvSpPr/>
          <p:nvPr/>
        </p:nvSpPr>
        <p:spPr bwMode="auto">
          <a:xfrm>
            <a:off x="3034664" y="2788920"/>
            <a:ext cx="699135" cy="868680"/>
          </a:xfrm>
          <a:custGeom>
            <a:avLst/>
            <a:gdLst>
              <a:gd name="connsiteX0" fmla="*/ 0 w 662940"/>
              <a:gd name="connsiteY0" fmla="*/ 0 h 832485"/>
              <a:gd name="connsiteX1" fmla="*/ 53340 w 662940"/>
              <a:gd name="connsiteY1" fmla="*/ 171450 h 832485"/>
              <a:gd name="connsiteX2" fmla="*/ 148590 w 662940"/>
              <a:gd name="connsiteY2" fmla="*/ 266700 h 832485"/>
              <a:gd name="connsiteX3" fmla="*/ 285750 w 662940"/>
              <a:gd name="connsiteY3" fmla="*/ 440055 h 832485"/>
              <a:gd name="connsiteX4" fmla="*/ 400050 w 662940"/>
              <a:gd name="connsiteY4" fmla="*/ 615315 h 832485"/>
              <a:gd name="connsiteX5" fmla="*/ 516255 w 662940"/>
              <a:gd name="connsiteY5" fmla="*/ 708660 h 832485"/>
              <a:gd name="connsiteX6" fmla="*/ 605790 w 662940"/>
              <a:gd name="connsiteY6" fmla="*/ 782955 h 832485"/>
              <a:gd name="connsiteX7" fmla="*/ 632460 w 662940"/>
              <a:gd name="connsiteY7" fmla="*/ 832485 h 832485"/>
              <a:gd name="connsiteX8" fmla="*/ 662940 w 662940"/>
              <a:gd name="connsiteY8" fmla="*/ 832485 h 832485"/>
              <a:gd name="connsiteX9" fmla="*/ 659130 w 662940"/>
              <a:gd name="connsiteY9" fmla="*/ 775335 h 832485"/>
              <a:gd name="connsiteX10" fmla="*/ 640080 w 662940"/>
              <a:gd name="connsiteY10" fmla="*/ 752475 h 832485"/>
              <a:gd name="connsiteX11" fmla="*/ 638175 w 662940"/>
              <a:gd name="connsiteY11" fmla="*/ 727710 h 832485"/>
              <a:gd name="connsiteX12" fmla="*/ 613410 w 662940"/>
              <a:gd name="connsiteY12" fmla="*/ 727710 h 832485"/>
              <a:gd name="connsiteX13" fmla="*/ 596265 w 662940"/>
              <a:gd name="connsiteY13" fmla="*/ 681990 h 832485"/>
              <a:gd name="connsiteX14" fmla="*/ 565785 w 662940"/>
              <a:gd name="connsiteY14" fmla="*/ 659130 h 832485"/>
              <a:gd name="connsiteX15" fmla="*/ 546735 w 662940"/>
              <a:gd name="connsiteY15" fmla="*/ 601980 h 832485"/>
              <a:gd name="connsiteX16" fmla="*/ 594360 w 662940"/>
              <a:gd name="connsiteY16" fmla="*/ 542925 h 832485"/>
              <a:gd name="connsiteX17" fmla="*/ 537210 w 662940"/>
              <a:gd name="connsiteY17" fmla="*/ 512445 h 832485"/>
              <a:gd name="connsiteX18" fmla="*/ 525780 w 662940"/>
              <a:gd name="connsiteY18" fmla="*/ 457200 h 832485"/>
              <a:gd name="connsiteX19" fmla="*/ 556260 w 662940"/>
              <a:gd name="connsiteY19" fmla="*/ 447675 h 832485"/>
              <a:gd name="connsiteX20" fmla="*/ 514350 w 662940"/>
              <a:gd name="connsiteY20" fmla="*/ 398145 h 832485"/>
              <a:gd name="connsiteX21" fmla="*/ 478155 w 662940"/>
              <a:gd name="connsiteY21" fmla="*/ 381000 h 832485"/>
              <a:gd name="connsiteX22" fmla="*/ 453390 w 662940"/>
              <a:gd name="connsiteY22" fmla="*/ 312420 h 832485"/>
              <a:gd name="connsiteX23" fmla="*/ 403860 w 662940"/>
              <a:gd name="connsiteY23" fmla="*/ 308610 h 832485"/>
              <a:gd name="connsiteX24" fmla="*/ 361950 w 662940"/>
              <a:gd name="connsiteY24" fmla="*/ 320040 h 832485"/>
              <a:gd name="connsiteX25" fmla="*/ 318135 w 662940"/>
              <a:gd name="connsiteY25" fmla="*/ 278130 h 832485"/>
              <a:gd name="connsiteX26" fmla="*/ 262890 w 662940"/>
              <a:gd name="connsiteY26" fmla="*/ 238125 h 832485"/>
              <a:gd name="connsiteX27" fmla="*/ 211455 w 662940"/>
              <a:gd name="connsiteY27" fmla="*/ 203835 h 832485"/>
              <a:gd name="connsiteX28" fmla="*/ 205740 w 662940"/>
              <a:gd name="connsiteY28" fmla="*/ 186690 h 832485"/>
              <a:gd name="connsiteX29" fmla="*/ 142875 w 662940"/>
              <a:gd name="connsiteY29" fmla="*/ 171450 h 832485"/>
              <a:gd name="connsiteX30" fmla="*/ 131445 w 662940"/>
              <a:gd name="connsiteY30" fmla="*/ 139065 h 832485"/>
              <a:gd name="connsiteX31" fmla="*/ 102870 w 662940"/>
              <a:gd name="connsiteY31" fmla="*/ 146685 h 832485"/>
              <a:gd name="connsiteX32" fmla="*/ 64770 w 662940"/>
              <a:gd name="connsiteY32" fmla="*/ 120015 h 832485"/>
              <a:gd name="connsiteX33" fmla="*/ 80010 w 662940"/>
              <a:gd name="connsiteY33" fmla="*/ 83820 h 832485"/>
              <a:gd name="connsiteX34" fmla="*/ 55245 w 662940"/>
              <a:gd name="connsiteY34" fmla="*/ 41910 h 832485"/>
              <a:gd name="connsiteX35" fmla="*/ 0 w 662940"/>
              <a:gd name="connsiteY35" fmla="*/ 0 h 832485"/>
              <a:gd name="connsiteX0" fmla="*/ 17145 w 680085"/>
              <a:gd name="connsiteY0" fmla="*/ 0 h 832485"/>
              <a:gd name="connsiteX1" fmla="*/ 0 w 680085"/>
              <a:gd name="connsiteY1" fmla="*/ 64770 h 832485"/>
              <a:gd name="connsiteX2" fmla="*/ 165735 w 680085"/>
              <a:gd name="connsiteY2" fmla="*/ 266700 h 832485"/>
              <a:gd name="connsiteX3" fmla="*/ 302895 w 680085"/>
              <a:gd name="connsiteY3" fmla="*/ 440055 h 832485"/>
              <a:gd name="connsiteX4" fmla="*/ 417195 w 680085"/>
              <a:gd name="connsiteY4" fmla="*/ 615315 h 832485"/>
              <a:gd name="connsiteX5" fmla="*/ 533400 w 680085"/>
              <a:gd name="connsiteY5" fmla="*/ 708660 h 832485"/>
              <a:gd name="connsiteX6" fmla="*/ 622935 w 680085"/>
              <a:gd name="connsiteY6" fmla="*/ 782955 h 832485"/>
              <a:gd name="connsiteX7" fmla="*/ 649605 w 680085"/>
              <a:gd name="connsiteY7" fmla="*/ 832485 h 832485"/>
              <a:gd name="connsiteX8" fmla="*/ 680085 w 680085"/>
              <a:gd name="connsiteY8" fmla="*/ 832485 h 832485"/>
              <a:gd name="connsiteX9" fmla="*/ 676275 w 680085"/>
              <a:gd name="connsiteY9" fmla="*/ 775335 h 832485"/>
              <a:gd name="connsiteX10" fmla="*/ 657225 w 680085"/>
              <a:gd name="connsiteY10" fmla="*/ 752475 h 832485"/>
              <a:gd name="connsiteX11" fmla="*/ 655320 w 680085"/>
              <a:gd name="connsiteY11" fmla="*/ 727710 h 832485"/>
              <a:gd name="connsiteX12" fmla="*/ 630555 w 680085"/>
              <a:gd name="connsiteY12" fmla="*/ 727710 h 832485"/>
              <a:gd name="connsiteX13" fmla="*/ 613410 w 680085"/>
              <a:gd name="connsiteY13" fmla="*/ 681990 h 832485"/>
              <a:gd name="connsiteX14" fmla="*/ 582930 w 680085"/>
              <a:gd name="connsiteY14" fmla="*/ 659130 h 832485"/>
              <a:gd name="connsiteX15" fmla="*/ 563880 w 680085"/>
              <a:gd name="connsiteY15" fmla="*/ 601980 h 832485"/>
              <a:gd name="connsiteX16" fmla="*/ 611505 w 680085"/>
              <a:gd name="connsiteY16" fmla="*/ 542925 h 832485"/>
              <a:gd name="connsiteX17" fmla="*/ 554355 w 680085"/>
              <a:gd name="connsiteY17" fmla="*/ 512445 h 832485"/>
              <a:gd name="connsiteX18" fmla="*/ 542925 w 680085"/>
              <a:gd name="connsiteY18" fmla="*/ 457200 h 832485"/>
              <a:gd name="connsiteX19" fmla="*/ 573405 w 680085"/>
              <a:gd name="connsiteY19" fmla="*/ 447675 h 832485"/>
              <a:gd name="connsiteX20" fmla="*/ 531495 w 680085"/>
              <a:gd name="connsiteY20" fmla="*/ 398145 h 832485"/>
              <a:gd name="connsiteX21" fmla="*/ 495300 w 680085"/>
              <a:gd name="connsiteY21" fmla="*/ 381000 h 832485"/>
              <a:gd name="connsiteX22" fmla="*/ 470535 w 680085"/>
              <a:gd name="connsiteY22" fmla="*/ 312420 h 832485"/>
              <a:gd name="connsiteX23" fmla="*/ 421005 w 680085"/>
              <a:gd name="connsiteY23" fmla="*/ 308610 h 832485"/>
              <a:gd name="connsiteX24" fmla="*/ 379095 w 680085"/>
              <a:gd name="connsiteY24" fmla="*/ 320040 h 832485"/>
              <a:gd name="connsiteX25" fmla="*/ 335280 w 680085"/>
              <a:gd name="connsiteY25" fmla="*/ 278130 h 832485"/>
              <a:gd name="connsiteX26" fmla="*/ 280035 w 680085"/>
              <a:gd name="connsiteY26" fmla="*/ 238125 h 832485"/>
              <a:gd name="connsiteX27" fmla="*/ 228600 w 680085"/>
              <a:gd name="connsiteY27" fmla="*/ 203835 h 832485"/>
              <a:gd name="connsiteX28" fmla="*/ 222885 w 680085"/>
              <a:gd name="connsiteY28" fmla="*/ 186690 h 832485"/>
              <a:gd name="connsiteX29" fmla="*/ 160020 w 680085"/>
              <a:gd name="connsiteY29" fmla="*/ 171450 h 832485"/>
              <a:gd name="connsiteX30" fmla="*/ 148590 w 680085"/>
              <a:gd name="connsiteY30" fmla="*/ 139065 h 832485"/>
              <a:gd name="connsiteX31" fmla="*/ 120015 w 680085"/>
              <a:gd name="connsiteY31" fmla="*/ 146685 h 832485"/>
              <a:gd name="connsiteX32" fmla="*/ 81915 w 680085"/>
              <a:gd name="connsiteY32" fmla="*/ 120015 h 832485"/>
              <a:gd name="connsiteX33" fmla="*/ 97155 w 680085"/>
              <a:gd name="connsiteY33" fmla="*/ 83820 h 832485"/>
              <a:gd name="connsiteX34" fmla="*/ 72390 w 680085"/>
              <a:gd name="connsiteY34" fmla="*/ 41910 h 832485"/>
              <a:gd name="connsiteX35" fmla="*/ 17145 w 680085"/>
              <a:gd name="connsiteY35" fmla="*/ 0 h 832485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65735 w 680085"/>
              <a:gd name="connsiteY2" fmla="*/ 30289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31495 w 680085"/>
              <a:gd name="connsiteY20" fmla="*/ 434340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79095 w 680085"/>
              <a:gd name="connsiteY24" fmla="*/ 356235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65735 w 680085"/>
              <a:gd name="connsiteY2" fmla="*/ 30289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31495 w 680085"/>
              <a:gd name="connsiteY20" fmla="*/ 434340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82905 w 680085"/>
              <a:gd name="connsiteY24" fmla="*/ 316230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65735 w 680085"/>
              <a:gd name="connsiteY2" fmla="*/ 30289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50545 w 680085"/>
              <a:gd name="connsiteY20" fmla="*/ 413385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82905 w 680085"/>
              <a:gd name="connsiteY24" fmla="*/ 316230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58115 w 680085"/>
              <a:gd name="connsiteY2" fmla="*/ 31813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50545 w 680085"/>
              <a:gd name="connsiteY20" fmla="*/ 413385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82905 w 680085"/>
              <a:gd name="connsiteY24" fmla="*/ 316230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02870 w 680085"/>
              <a:gd name="connsiteY2" fmla="*/ 34099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50545 w 680085"/>
              <a:gd name="connsiteY20" fmla="*/ 413385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82905 w 680085"/>
              <a:gd name="connsiteY24" fmla="*/ 316230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9525 w 680085"/>
              <a:gd name="connsiteY0" fmla="*/ 0 h 868680"/>
              <a:gd name="connsiteX1" fmla="*/ 0 w 680085"/>
              <a:gd name="connsiteY1" fmla="*/ 100965 h 868680"/>
              <a:gd name="connsiteX2" fmla="*/ 102870 w 680085"/>
              <a:gd name="connsiteY2" fmla="*/ 340995 h 868680"/>
              <a:gd name="connsiteX3" fmla="*/ 302895 w 680085"/>
              <a:gd name="connsiteY3" fmla="*/ 476250 h 868680"/>
              <a:gd name="connsiteX4" fmla="*/ 417195 w 680085"/>
              <a:gd name="connsiteY4" fmla="*/ 651510 h 868680"/>
              <a:gd name="connsiteX5" fmla="*/ 533400 w 680085"/>
              <a:gd name="connsiteY5" fmla="*/ 744855 h 868680"/>
              <a:gd name="connsiteX6" fmla="*/ 622935 w 680085"/>
              <a:gd name="connsiteY6" fmla="*/ 819150 h 868680"/>
              <a:gd name="connsiteX7" fmla="*/ 649605 w 680085"/>
              <a:gd name="connsiteY7" fmla="*/ 868680 h 868680"/>
              <a:gd name="connsiteX8" fmla="*/ 680085 w 680085"/>
              <a:gd name="connsiteY8" fmla="*/ 868680 h 868680"/>
              <a:gd name="connsiteX9" fmla="*/ 676275 w 680085"/>
              <a:gd name="connsiteY9" fmla="*/ 811530 h 868680"/>
              <a:gd name="connsiteX10" fmla="*/ 657225 w 680085"/>
              <a:gd name="connsiteY10" fmla="*/ 788670 h 868680"/>
              <a:gd name="connsiteX11" fmla="*/ 655320 w 680085"/>
              <a:gd name="connsiteY11" fmla="*/ 763905 h 868680"/>
              <a:gd name="connsiteX12" fmla="*/ 630555 w 680085"/>
              <a:gd name="connsiteY12" fmla="*/ 763905 h 868680"/>
              <a:gd name="connsiteX13" fmla="*/ 613410 w 680085"/>
              <a:gd name="connsiteY13" fmla="*/ 718185 h 868680"/>
              <a:gd name="connsiteX14" fmla="*/ 582930 w 680085"/>
              <a:gd name="connsiteY14" fmla="*/ 695325 h 868680"/>
              <a:gd name="connsiteX15" fmla="*/ 563880 w 680085"/>
              <a:gd name="connsiteY15" fmla="*/ 638175 h 868680"/>
              <a:gd name="connsiteX16" fmla="*/ 611505 w 680085"/>
              <a:gd name="connsiteY16" fmla="*/ 579120 h 868680"/>
              <a:gd name="connsiteX17" fmla="*/ 554355 w 680085"/>
              <a:gd name="connsiteY17" fmla="*/ 548640 h 868680"/>
              <a:gd name="connsiteX18" fmla="*/ 542925 w 680085"/>
              <a:gd name="connsiteY18" fmla="*/ 493395 h 868680"/>
              <a:gd name="connsiteX19" fmla="*/ 573405 w 680085"/>
              <a:gd name="connsiteY19" fmla="*/ 483870 h 868680"/>
              <a:gd name="connsiteX20" fmla="*/ 550545 w 680085"/>
              <a:gd name="connsiteY20" fmla="*/ 413385 h 868680"/>
              <a:gd name="connsiteX21" fmla="*/ 495300 w 680085"/>
              <a:gd name="connsiteY21" fmla="*/ 417195 h 868680"/>
              <a:gd name="connsiteX22" fmla="*/ 470535 w 680085"/>
              <a:gd name="connsiteY22" fmla="*/ 348615 h 868680"/>
              <a:gd name="connsiteX23" fmla="*/ 421005 w 680085"/>
              <a:gd name="connsiteY23" fmla="*/ 344805 h 868680"/>
              <a:gd name="connsiteX24" fmla="*/ 382905 w 680085"/>
              <a:gd name="connsiteY24" fmla="*/ 316230 h 868680"/>
              <a:gd name="connsiteX25" fmla="*/ 335280 w 680085"/>
              <a:gd name="connsiteY25" fmla="*/ 314325 h 868680"/>
              <a:gd name="connsiteX26" fmla="*/ 280035 w 680085"/>
              <a:gd name="connsiteY26" fmla="*/ 274320 h 868680"/>
              <a:gd name="connsiteX27" fmla="*/ 228600 w 680085"/>
              <a:gd name="connsiteY27" fmla="*/ 240030 h 868680"/>
              <a:gd name="connsiteX28" fmla="*/ 222885 w 680085"/>
              <a:gd name="connsiteY28" fmla="*/ 222885 h 868680"/>
              <a:gd name="connsiteX29" fmla="*/ 160020 w 680085"/>
              <a:gd name="connsiteY29" fmla="*/ 207645 h 868680"/>
              <a:gd name="connsiteX30" fmla="*/ 148590 w 680085"/>
              <a:gd name="connsiteY30" fmla="*/ 175260 h 868680"/>
              <a:gd name="connsiteX31" fmla="*/ 120015 w 680085"/>
              <a:gd name="connsiteY31" fmla="*/ 182880 h 868680"/>
              <a:gd name="connsiteX32" fmla="*/ 81915 w 680085"/>
              <a:gd name="connsiteY32" fmla="*/ 156210 h 868680"/>
              <a:gd name="connsiteX33" fmla="*/ 97155 w 680085"/>
              <a:gd name="connsiteY33" fmla="*/ 120015 h 868680"/>
              <a:gd name="connsiteX34" fmla="*/ 72390 w 680085"/>
              <a:gd name="connsiteY34" fmla="*/ 78105 h 868680"/>
              <a:gd name="connsiteX35" fmla="*/ 9525 w 68008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321945 w 699135"/>
              <a:gd name="connsiteY3" fmla="*/ 476250 h 868680"/>
              <a:gd name="connsiteX4" fmla="*/ 436245 w 699135"/>
              <a:gd name="connsiteY4" fmla="*/ 651510 h 868680"/>
              <a:gd name="connsiteX5" fmla="*/ 552450 w 699135"/>
              <a:gd name="connsiteY5" fmla="*/ 744855 h 868680"/>
              <a:gd name="connsiteX6" fmla="*/ 641985 w 699135"/>
              <a:gd name="connsiteY6" fmla="*/ 819150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36245 w 699135"/>
              <a:gd name="connsiteY4" fmla="*/ 651510 h 868680"/>
              <a:gd name="connsiteX5" fmla="*/ 552450 w 699135"/>
              <a:gd name="connsiteY5" fmla="*/ 744855 h 868680"/>
              <a:gd name="connsiteX6" fmla="*/ 641985 w 699135"/>
              <a:gd name="connsiteY6" fmla="*/ 819150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52450 w 699135"/>
              <a:gd name="connsiteY5" fmla="*/ 744855 h 868680"/>
              <a:gd name="connsiteX6" fmla="*/ 641985 w 699135"/>
              <a:gd name="connsiteY6" fmla="*/ 819150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48640 w 699135"/>
              <a:gd name="connsiteY5" fmla="*/ 782955 h 868680"/>
              <a:gd name="connsiteX6" fmla="*/ 641985 w 699135"/>
              <a:gd name="connsiteY6" fmla="*/ 819150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48640 w 699135"/>
              <a:gd name="connsiteY5" fmla="*/ 782955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79120 w 699135"/>
              <a:gd name="connsiteY5" fmla="*/ 741045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21005 w 699135"/>
              <a:gd name="connsiteY4" fmla="*/ 68199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66725 w 699135"/>
              <a:gd name="connsiteY4" fmla="*/ 61722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49580 w 699135"/>
              <a:gd name="connsiteY4" fmla="*/ 63627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49580 w 699135"/>
              <a:gd name="connsiteY4" fmla="*/ 63627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38150 w 699135"/>
              <a:gd name="connsiteY4" fmla="*/ 640080 h 868680"/>
              <a:gd name="connsiteX5" fmla="*/ 556260 w 699135"/>
              <a:gd name="connsiteY5" fmla="*/ 750570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  <a:gd name="connsiteX0" fmla="*/ 28575 w 699135"/>
              <a:gd name="connsiteY0" fmla="*/ 0 h 868680"/>
              <a:gd name="connsiteX1" fmla="*/ 0 w 699135"/>
              <a:gd name="connsiteY1" fmla="*/ 93345 h 868680"/>
              <a:gd name="connsiteX2" fmla="*/ 121920 w 699135"/>
              <a:gd name="connsiteY2" fmla="*/ 340995 h 868680"/>
              <a:gd name="connsiteX3" fmla="*/ 278130 w 699135"/>
              <a:gd name="connsiteY3" fmla="*/ 537210 h 868680"/>
              <a:gd name="connsiteX4" fmla="*/ 438150 w 699135"/>
              <a:gd name="connsiteY4" fmla="*/ 640080 h 868680"/>
              <a:gd name="connsiteX5" fmla="*/ 552450 w 699135"/>
              <a:gd name="connsiteY5" fmla="*/ 756285 h 868680"/>
              <a:gd name="connsiteX6" fmla="*/ 640080 w 699135"/>
              <a:gd name="connsiteY6" fmla="*/ 840105 h 868680"/>
              <a:gd name="connsiteX7" fmla="*/ 668655 w 699135"/>
              <a:gd name="connsiteY7" fmla="*/ 868680 h 868680"/>
              <a:gd name="connsiteX8" fmla="*/ 699135 w 699135"/>
              <a:gd name="connsiteY8" fmla="*/ 868680 h 868680"/>
              <a:gd name="connsiteX9" fmla="*/ 695325 w 699135"/>
              <a:gd name="connsiteY9" fmla="*/ 811530 h 868680"/>
              <a:gd name="connsiteX10" fmla="*/ 676275 w 699135"/>
              <a:gd name="connsiteY10" fmla="*/ 788670 h 868680"/>
              <a:gd name="connsiteX11" fmla="*/ 674370 w 699135"/>
              <a:gd name="connsiteY11" fmla="*/ 763905 h 868680"/>
              <a:gd name="connsiteX12" fmla="*/ 649605 w 699135"/>
              <a:gd name="connsiteY12" fmla="*/ 763905 h 868680"/>
              <a:gd name="connsiteX13" fmla="*/ 632460 w 699135"/>
              <a:gd name="connsiteY13" fmla="*/ 718185 h 868680"/>
              <a:gd name="connsiteX14" fmla="*/ 601980 w 699135"/>
              <a:gd name="connsiteY14" fmla="*/ 695325 h 868680"/>
              <a:gd name="connsiteX15" fmla="*/ 582930 w 699135"/>
              <a:gd name="connsiteY15" fmla="*/ 638175 h 868680"/>
              <a:gd name="connsiteX16" fmla="*/ 630555 w 699135"/>
              <a:gd name="connsiteY16" fmla="*/ 579120 h 868680"/>
              <a:gd name="connsiteX17" fmla="*/ 573405 w 699135"/>
              <a:gd name="connsiteY17" fmla="*/ 548640 h 868680"/>
              <a:gd name="connsiteX18" fmla="*/ 561975 w 699135"/>
              <a:gd name="connsiteY18" fmla="*/ 493395 h 868680"/>
              <a:gd name="connsiteX19" fmla="*/ 592455 w 699135"/>
              <a:gd name="connsiteY19" fmla="*/ 483870 h 868680"/>
              <a:gd name="connsiteX20" fmla="*/ 569595 w 699135"/>
              <a:gd name="connsiteY20" fmla="*/ 413385 h 868680"/>
              <a:gd name="connsiteX21" fmla="*/ 514350 w 699135"/>
              <a:gd name="connsiteY21" fmla="*/ 417195 h 868680"/>
              <a:gd name="connsiteX22" fmla="*/ 489585 w 699135"/>
              <a:gd name="connsiteY22" fmla="*/ 348615 h 868680"/>
              <a:gd name="connsiteX23" fmla="*/ 440055 w 699135"/>
              <a:gd name="connsiteY23" fmla="*/ 344805 h 868680"/>
              <a:gd name="connsiteX24" fmla="*/ 401955 w 699135"/>
              <a:gd name="connsiteY24" fmla="*/ 316230 h 868680"/>
              <a:gd name="connsiteX25" fmla="*/ 354330 w 699135"/>
              <a:gd name="connsiteY25" fmla="*/ 314325 h 868680"/>
              <a:gd name="connsiteX26" fmla="*/ 299085 w 699135"/>
              <a:gd name="connsiteY26" fmla="*/ 274320 h 868680"/>
              <a:gd name="connsiteX27" fmla="*/ 247650 w 699135"/>
              <a:gd name="connsiteY27" fmla="*/ 240030 h 868680"/>
              <a:gd name="connsiteX28" fmla="*/ 241935 w 699135"/>
              <a:gd name="connsiteY28" fmla="*/ 222885 h 868680"/>
              <a:gd name="connsiteX29" fmla="*/ 179070 w 699135"/>
              <a:gd name="connsiteY29" fmla="*/ 207645 h 868680"/>
              <a:gd name="connsiteX30" fmla="*/ 167640 w 699135"/>
              <a:gd name="connsiteY30" fmla="*/ 175260 h 868680"/>
              <a:gd name="connsiteX31" fmla="*/ 139065 w 699135"/>
              <a:gd name="connsiteY31" fmla="*/ 182880 h 868680"/>
              <a:gd name="connsiteX32" fmla="*/ 100965 w 699135"/>
              <a:gd name="connsiteY32" fmla="*/ 156210 h 868680"/>
              <a:gd name="connsiteX33" fmla="*/ 116205 w 699135"/>
              <a:gd name="connsiteY33" fmla="*/ 120015 h 868680"/>
              <a:gd name="connsiteX34" fmla="*/ 91440 w 699135"/>
              <a:gd name="connsiteY34" fmla="*/ 78105 h 868680"/>
              <a:gd name="connsiteX35" fmla="*/ 28575 w 699135"/>
              <a:gd name="connsiteY35" fmla="*/ 0 h 868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99135" h="868680">
                <a:moveTo>
                  <a:pt x="28575" y="0"/>
                </a:moveTo>
                <a:lnTo>
                  <a:pt x="0" y="93345"/>
                </a:lnTo>
                <a:cubicBezTo>
                  <a:pt x="34290" y="173355"/>
                  <a:pt x="49530" y="260985"/>
                  <a:pt x="121920" y="340995"/>
                </a:cubicBezTo>
                <a:lnTo>
                  <a:pt x="278130" y="537210"/>
                </a:lnTo>
                <a:lnTo>
                  <a:pt x="438150" y="640080"/>
                </a:lnTo>
                <a:cubicBezTo>
                  <a:pt x="466090" y="683895"/>
                  <a:pt x="514985" y="706755"/>
                  <a:pt x="552450" y="756285"/>
                </a:cubicBezTo>
                <a:lnTo>
                  <a:pt x="640080" y="840105"/>
                </a:lnTo>
                <a:lnTo>
                  <a:pt x="668655" y="868680"/>
                </a:lnTo>
                <a:lnTo>
                  <a:pt x="699135" y="868680"/>
                </a:lnTo>
                <a:lnTo>
                  <a:pt x="695325" y="811530"/>
                </a:lnTo>
                <a:lnTo>
                  <a:pt x="676275" y="788670"/>
                </a:lnTo>
                <a:lnTo>
                  <a:pt x="674370" y="763905"/>
                </a:lnTo>
                <a:lnTo>
                  <a:pt x="649605" y="763905"/>
                </a:lnTo>
                <a:lnTo>
                  <a:pt x="632460" y="718185"/>
                </a:lnTo>
                <a:lnTo>
                  <a:pt x="601980" y="695325"/>
                </a:lnTo>
                <a:lnTo>
                  <a:pt x="582930" y="638175"/>
                </a:lnTo>
                <a:lnTo>
                  <a:pt x="630555" y="579120"/>
                </a:lnTo>
                <a:lnTo>
                  <a:pt x="573405" y="548640"/>
                </a:lnTo>
                <a:lnTo>
                  <a:pt x="561975" y="493395"/>
                </a:lnTo>
                <a:lnTo>
                  <a:pt x="592455" y="483870"/>
                </a:lnTo>
                <a:lnTo>
                  <a:pt x="569595" y="413385"/>
                </a:lnTo>
                <a:lnTo>
                  <a:pt x="514350" y="417195"/>
                </a:lnTo>
                <a:lnTo>
                  <a:pt x="489585" y="348615"/>
                </a:lnTo>
                <a:lnTo>
                  <a:pt x="440055" y="344805"/>
                </a:lnTo>
                <a:lnTo>
                  <a:pt x="401955" y="316230"/>
                </a:lnTo>
                <a:lnTo>
                  <a:pt x="354330" y="314325"/>
                </a:lnTo>
                <a:lnTo>
                  <a:pt x="299085" y="274320"/>
                </a:lnTo>
                <a:lnTo>
                  <a:pt x="247650" y="240030"/>
                </a:lnTo>
                <a:lnTo>
                  <a:pt x="241935" y="222885"/>
                </a:lnTo>
                <a:lnTo>
                  <a:pt x="179070" y="207645"/>
                </a:lnTo>
                <a:lnTo>
                  <a:pt x="167640" y="175260"/>
                </a:lnTo>
                <a:lnTo>
                  <a:pt x="139065" y="182880"/>
                </a:lnTo>
                <a:lnTo>
                  <a:pt x="100965" y="156210"/>
                </a:lnTo>
                <a:lnTo>
                  <a:pt x="116205" y="120015"/>
                </a:lnTo>
                <a:lnTo>
                  <a:pt x="91440" y="78105"/>
                </a:lnTo>
                <a:lnTo>
                  <a:pt x="28575" y="0"/>
                </a:lnTo>
                <a:close/>
              </a:path>
            </a:pathLst>
          </a:custGeom>
          <a:solidFill>
            <a:srgbClr val="ED9E11"/>
          </a:solidFill>
          <a:ln>
            <a:noFill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33188-D17B-4B4A-94DC-9011139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" y="131763"/>
            <a:ext cx="9337809" cy="544512"/>
          </a:xfrm>
        </p:spPr>
        <p:txBody>
          <a:bodyPr/>
          <a:lstStyle/>
          <a:p>
            <a:r>
              <a:rPr lang="fr-FR" sz="2800" dirty="0"/>
              <a:t>Biomasse en tonnes de MS/ha et stades des céréales </a:t>
            </a:r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1AFE80-8A48-454E-8205-F4114C580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06304"/>
            <a:ext cx="2331254" cy="1751696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968DC76-6961-4390-A5F1-991FE5D9A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27399"/>
              </p:ext>
            </p:extLst>
          </p:nvPr>
        </p:nvGraphicFramePr>
        <p:xfrm>
          <a:off x="514350" y="2712720"/>
          <a:ext cx="8115300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EA3F9C4B-4D57-4FE3-B397-74FA9D5F1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218990"/>
              </p:ext>
            </p:extLst>
          </p:nvPr>
        </p:nvGraphicFramePr>
        <p:xfrm>
          <a:off x="514350" y="-2331640"/>
          <a:ext cx="8115300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au 3">
            <a:extLst>
              <a:ext uri="{FF2B5EF4-FFF2-40B4-BE49-F238E27FC236}">
                <a16:creationId xmlns:a16="http://schemas.microsoft.com/office/drawing/2014/main" id="{C8511735-56CD-4E3E-850D-EB5BD78E928D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323675"/>
          <a:ext cx="6071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04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lign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hyb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D9E1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hyb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Triticale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p:graphicFrame>
        <p:nvGraphicFramePr>
          <p:cNvPr id="14" name="Tableau 3">
            <a:extLst>
              <a:ext uri="{FF2B5EF4-FFF2-40B4-BE49-F238E27FC236}">
                <a16:creationId xmlns:a16="http://schemas.microsoft.com/office/drawing/2014/main" id="{E23A818F-643B-4597-B65B-DA438923933D}"/>
              </a:ext>
            </a:extLst>
          </p:cNvPr>
          <p:cNvGraphicFramePr>
            <a:graphicFrameLocks noGrp="1"/>
          </p:cNvGraphicFramePr>
          <p:nvPr/>
        </p:nvGraphicFramePr>
        <p:xfrm>
          <a:off x="2699792" y="131893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1410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épi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flo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lait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pâte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épi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flo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pâte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épi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flo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lait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pâte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épi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flo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lait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Encre 14">
                <a:extLst>
                  <a:ext uri="{FF2B5EF4-FFF2-40B4-BE49-F238E27FC236}">
                    <a16:creationId xmlns:a16="http://schemas.microsoft.com/office/drawing/2014/main" id="{68ADF035-2E08-4E13-8731-31D0D57F2AA5}"/>
                  </a:ext>
                </a:extLst>
              </p14:cNvPr>
              <p14:cNvContentPartPr/>
              <p14:nvPr/>
            </p14:nvContentPartPr>
            <p14:xfrm>
              <a:off x="3527820" y="2598360"/>
              <a:ext cx="360" cy="360"/>
            </p14:xfrm>
          </p:contentPart>
        </mc:Choice>
        <mc:Fallback xmlns="">
          <p:pic>
            <p:nvPicPr>
              <p:cNvPr id="15" name="Encre 14">
                <a:extLst>
                  <a:ext uri="{FF2B5EF4-FFF2-40B4-BE49-F238E27FC236}">
                    <a16:creationId xmlns:a16="http://schemas.microsoft.com/office/drawing/2014/main" id="{68ADF035-2E08-4E13-8731-31D0D57F2A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8820" y="25893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9490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33188-D17B-4B4A-94DC-9011139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" y="131763"/>
            <a:ext cx="9337809" cy="544512"/>
          </a:xfrm>
        </p:spPr>
        <p:txBody>
          <a:bodyPr/>
          <a:lstStyle/>
          <a:p>
            <a:r>
              <a:rPr lang="fr-FR" sz="2800" dirty="0"/>
              <a:t>Matière sèche des céréales </a:t>
            </a:r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1AFE80-8A48-454E-8205-F4114C580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06304"/>
            <a:ext cx="2331254" cy="1751696"/>
          </a:xfrm>
          <a:prstGeom prst="rect">
            <a:avLst/>
          </a:prstGeom>
        </p:spPr>
      </p:pic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BACC1D2-A02F-412A-B144-20C10C73833E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323675"/>
          <a:ext cx="6071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04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lign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hyb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D9E1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hyb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Triticale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F868E6CC-364C-4619-94B1-D1355EE0B343}"/>
              </a:ext>
            </a:extLst>
          </p:cNvPr>
          <p:cNvGraphicFramePr>
            <a:graphicFrameLocks noGrp="1"/>
          </p:cNvGraphicFramePr>
          <p:nvPr/>
        </p:nvGraphicFramePr>
        <p:xfrm>
          <a:off x="2699792" y="131893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1410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épi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flo</a:t>
                      </a:r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lait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pâte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épi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flo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lait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pâte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épi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flo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lait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pâte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épi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flo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lait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476FFD0-74EA-43B6-84F9-9D8E5968BFDD}"/>
                  </a:ext>
                </a:extLst>
              </p14:cNvPr>
              <p14:cNvContentPartPr/>
              <p14:nvPr/>
            </p14:nvContentPartPr>
            <p14:xfrm>
              <a:off x="3527820" y="2598360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476FFD0-74EA-43B6-84F9-9D8E5968BFD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18820" y="258936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Graphique 10">
            <a:extLst>
              <a:ext uri="{FF2B5EF4-FFF2-40B4-BE49-F238E27FC236}">
                <a16:creationId xmlns:a16="http://schemas.microsoft.com/office/drawing/2014/main" id="{2FDD66F0-7AA7-487D-B1A4-7E76044656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3441428"/>
              </p:ext>
            </p:extLst>
          </p:nvPr>
        </p:nvGraphicFramePr>
        <p:xfrm>
          <a:off x="939096" y="2811780"/>
          <a:ext cx="7974106" cy="4066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498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F33188-D17B-4B4A-94DC-901113902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" y="131763"/>
            <a:ext cx="9337809" cy="544512"/>
          </a:xfrm>
        </p:spPr>
        <p:txBody>
          <a:bodyPr/>
          <a:lstStyle/>
          <a:p>
            <a:r>
              <a:rPr lang="fr-FR" sz="2800" dirty="0"/>
              <a:t>Biomasse et potentiel méthanogène</a:t>
            </a:r>
            <a:endParaRPr lang="en-US" sz="28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71AFE80-8A48-454E-8205-F4114C580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106304"/>
            <a:ext cx="2331254" cy="1751696"/>
          </a:xfrm>
          <a:prstGeom prst="rect">
            <a:avLst/>
          </a:prstGeom>
        </p:spPr>
      </p:pic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4968DC76-6961-4390-A5F1-991FE5D9AE4B}"/>
              </a:ext>
            </a:extLst>
          </p:cNvPr>
          <p:cNvGraphicFramePr>
            <a:graphicFrameLocks/>
          </p:cNvGraphicFramePr>
          <p:nvPr/>
        </p:nvGraphicFramePr>
        <p:xfrm>
          <a:off x="514350" y="2712720"/>
          <a:ext cx="8115300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6BACC1D2-A02F-412A-B144-20C10C73833E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323675"/>
          <a:ext cx="6071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04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lign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hyb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D9E1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hyb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Triticale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p:graphicFrame>
        <p:nvGraphicFramePr>
          <p:cNvPr id="7" name="Tableau 3">
            <a:extLst>
              <a:ext uri="{FF2B5EF4-FFF2-40B4-BE49-F238E27FC236}">
                <a16:creationId xmlns:a16="http://schemas.microsoft.com/office/drawing/2014/main" id="{F868E6CC-364C-4619-94B1-D1355EE0B343}"/>
              </a:ext>
            </a:extLst>
          </p:cNvPr>
          <p:cNvGraphicFramePr>
            <a:graphicFrameLocks noGrp="1"/>
          </p:cNvGraphicFramePr>
          <p:nvPr/>
        </p:nvGraphicFramePr>
        <p:xfrm>
          <a:off x="2699792" y="132367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1410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58852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3068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280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410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280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Encre 8">
                <a:extLst>
                  <a:ext uri="{FF2B5EF4-FFF2-40B4-BE49-F238E27FC236}">
                    <a16:creationId xmlns:a16="http://schemas.microsoft.com/office/drawing/2014/main" id="{2476FFD0-74EA-43B6-84F9-9D8E5968BFDD}"/>
                  </a:ext>
                </a:extLst>
              </p14:cNvPr>
              <p14:cNvContentPartPr/>
              <p14:nvPr/>
            </p14:nvContentPartPr>
            <p14:xfrm>
              <a:off x="3527820" y="2598360"/>
              <a:ext cx="360" cy="360"/>
            </p14:xfrm>
          </p:contentPart>
        </mc:Choice>
        <mc:Fallback xmlns="">
          <p:pic>
            <p:nvPicPr>
              <p:cNvPr id="9" name="Encre 8">
                <a:extLst>
                  <a:ext uri="{FF2B5EF4-FFF2-40B4-BE49-F238E27FC236}">
                    <a16:creationId xmlns:a16="http://schemas.microsoft.com/office/drawing/2014/main" id="{2476FFD0-74EA-43B6-84F9-9D8E5968BFD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18820" y="2589360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8714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CD499C-EE1F-4080-B01F-E9E952E27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Potentiel </a:t>
            </a:r>
            <a:r>
              <a:rPr lang="fr-FR" dirty="0" err="1"/>
              <a:t>methanogene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DFA8CD-3890-48D2-A0A3-1B98F7905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AA66171-7472-4644-8AF5-BE79FFABF798}"/>
              </a:ext>
            </a:extLst>
          </p:cNvPr>
          <p:cNvGraphicFramePr>
            <a:graphicFrameLocks noGrp="1"/>
          </p:cNvGraphicFramePr>
          <p:nvPr/>
        </p:nvGraphicFramePr>
        <p:xfrm>
          <a:off x="899592" y="1323675"/>
          <a:ext cx="607130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504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lign</a:t>
                      </a:r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Seigl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hyb</a:t>
                      </a:r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ED9E1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Org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dirty="0" err="1">
                          <a:solidFill>
                            <a:schemeClr val="bg1"/>
                          </a:solidFill>
                        </a:rPr>
                        <a:t>hyb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2N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Triticale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p:graphicFrame>
        <p:nvGraphicFramePr>
          <p:cNvPr id="5" name="Tableau 3">
            <a:extLst>
              <a:ext uri="{FF2B5EF4-FFF2-40B4-BE49-F238E27FC236}">
                <a16:creationId xmlns:a16="http://schemas.microsoft.com/office/drawing/2014/main" id="{4BA7C50E-71BC-4D12-8071-7337F89BC469}"/>
              </a:ext>
            </a:extLst>
          </p:cNvPr>
          <p:cNvGraphicFramePr>
            <a:graphicFrameLocks noGrp="1"/>
          </p:cNvGraphicFramePr>
          <p:nvPr/>
        </p:nvGraphicFramePr>
        <p:xfrm>
          <a:off x="2699792" y="1323675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03380849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9114102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3416806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62778035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72183468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0659660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8128793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20621403"/>
                    </a:ext>
                  </a:extLst>
                </a:gridCol>
                <a:gridCol w="588520">
                  <a:extLst>
                    <a:ext uri="{9D8B030D-6E8A-4147-A177-3AD203B41FA5}">
                      <a16:colId xmlns:a16="http://schemas.microsoft.com/office/drawing/2014/main" val="1100590814"/>
                    </a:ext>
                  </a:extLst>
                </a:gridCol>
                <a:gridCol w="630680">
                  <a:extLst>
                    <a:ext uri="{9D8B030D-6E8A-4147-A177-3AD203B41FA5}">
                      <a16:colId xmlns:a16="http://schemas.microsoft.com/office/drawing/2014/main" val="417351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410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280</a:t>
                      </a:r>
                      <a:endParaRPr lang="en-US" sz="16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950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370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410</a:t>
                      </a:r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280</a:t>
                      </a:r>
                      <a:endParaRPr lang="en-US" sz="16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740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440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500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bg1"/>
                          </a:solidFill>
                        </a:rPr>
                        <a:t>360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7613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530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460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8939574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Encre 5">
                <a:extLst>
                  <a:ext uri="{FF2B5EF4-FFF2-40B4-BE49-F238E27FC236}">
                    <a16:creationId xmlns:a16="http://schemas.microsoft.com/office/drawing/2014/main" id="{9EB9693B-5854-42A8-9CB6-B224B54FF7F3}"/>
                  </a:ext>
                </a:extLst>
              </p14:cNvPr>
              <p14:cNvContentPartPr/>
              <p14:nvPr/>
            </p14:nvContentPartPr>
            <p14:xfrm>
              <a:off x="3527820" y="2598360"/>
              <a:ext cx="360" cy="360"/>
            </p14:xfrm>
          </p:contentPart>
        </mc:Choice>
        <mc:Fallback xmlns="">
          <p:pic>
            <p:nvPicPr>
              <p:cNvPr id="6" name="Encre 5">
                <a:extLst>
                  <a:ext uri="{FF2B5EF4-FFF2-40B4-BE49-F238E27FC236}">
                    <a16:creationId xmlns:a16="http://schemas.microsoft.com/office/drawing/2014/main" id="{9EB9693B-5854-42A8-9CB6-B224B54FF7F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18820" y="2589360"/>
                <a:ext cx="18000" cy="18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1E96587A-8E20-4DC8-AFD5-597F70BB4E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1993702"/>
              </p:ext>
            </p:extLst>
          </p:nvPr>
        </p:nvGraphicFramePr>
        <p:xfrm>
          <a:off x="514350" y="-2331640"/>
          <a:ext cx="8115300" cy="414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Image 10">
            <a:extLst>
              <a:ext uri="{FF2B5EF4-FFF2-40B4-BE49-F238E27FC236}">
                <a16:creationId xmlns:a16="http://schemas.microsoft.com/office/drawing/2014/main" id="{62B75E82-E98F-4CD1-88EF-4725CBF359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773" t="91858" r="-1"/>
          <a:stretch/>
        </p:blipFill>
        <p:spPr>
          <a:xfrm>
            <a:off x="1043608" y="5934213"/>
            <a:ext cx="8264592" cy="337533"/>
          </a:xfrm>
          <a:prstGeom prst="rect">
            <a:avLst/>
          </a:prstGeom>
        </p:spPr>
      </p:pic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B997217F-ABD9-412A-8E6D-B9A7B550B9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98428"/>
              </p:ext>
            </p:extLst>
          </p:nvPr>
        </p:nvGraphicFramePr>
        <p:xfrm>
          <a:off x="4046762" y="3031653"/>
          <a:ext cx="5565798" cy="279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93032443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EB7115"/>
      </a:lt2>
      <a:accent1>
        <a:srgbClr val="EC7B26"/>
      </a:accent1>
      <a:accent2>
        <a:srgbClr val="F99E1C"/>
      </a:accent2>
      <a:accent3>
        <a:srgbClr val="FFFFFF"/>
      </a:accent3>
      <a:accent4>
        <a:srgbClr val="404040"/>
      </a:accent4>
      <a:accent5>
        <a:srgbClr val="F4BFAC"/>
      </a:accent5>
      <a:accent6>
        <a:srgbClr val="E28F18"/>
      </a:accent6>
      <a:hlink>
        <a:srgbClr val="33B400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00907"/>
        </a:lt2>
        <a:accent1>
          <a:srgbClr val="711C07"/>
        </a:accent1>
        <a:accent2>
          <a:srgbClr val="FB6A29"/>
        </a:accent2>
        <a:accent3>
          <a:srgbClr val="FFFFFF"/>
        </a:accent3>
        <a:accent4>
          <a:srgbClr val="404040"/>
        </a:accent4>
        <a:accent5>
          <a:srgbClr val="BBABAA"/>
        </a:accent5>
        <a:accent6>
          <a:srgbClr val="E35F24"/>
        </a:accent6>
        <a:hlink>
          <a:srgbClr val="A540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2F0708"/>
        </a:lt2>
        <a:accent1>
          <a:srgbClr val="711C07"/>
        </a:accent1>
        <a:accent2>
          <a:srgbClr val="4D0C07"/>
        </a:accent2>
        <a:accent3>
          <a:srgbClr val="FFFFFF"/>
        </a:accent3>
        <a:accent4>
          <a:srgbClr val="404040"/>
        </a:accent4>
        <a:accent5>
          <a:srgbClr val="BBABAA"/>
        </a:accent5>
        <a:accent6>
          <a:srgbClr val="450A06"/>
        </a:accent6>
        <a:hlink>
          <a:srgbClr val="A5400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FB8D11"/>
        </a:lt2>
        <a:accent1>
          <a:srgbClr val="9A471B"/>
        </a:accent1>
        <a:accent2>
          <a:srgbClr val="F4BA38"/>
        </a:accent2>
        <a:accent3>
          <a:srgbClr val="FFFFFF"/>
        </a:accent3>
        <a:accent4>
          <a:srgbClr val="404040"/>
        </a:accent4>
        <a:accent5>
          <a:srgbClr val="CAB1AB"/>
        </a:accent5>
        <a:accent6>
          <a:srgbClr val="DDA832"/>
        </a:accent6>
        <a:hlink>
          <a:srgbClr val="CF5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EB7115"/>
        </a:lt2>
        <a:accent1>
          <a:srgbClr val="EC7B26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F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EB7115"/>
        </a:lt2>
        <a:accent1>
          <a:srgbClr val="EC7B26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FAC"/>
        </a:accent5>
        <a:accent6>
          <a:srgbClr val="E28F18"/>
        </a:accent6>
        <a:hlink>
          <a:srgbClr val="0D4E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EB7115"/>
        </a:lt2>
        <a:accent1>
          <a:srgbClr val="EC7B26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FAC"/>
        </a:accent5>
        <a:accent6>
          <a:srgbClr val="E28F18"/>
        </a:accent6>
        <a:hlink>
          <a:srgbClr val="33B4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15169</TotalTime>
  <Words>123</Words>
  <Application>Microsoft Office PowerPoint</Application>
  <PresentationFormat>Affichage à l'écran (4:3)</PresentationFormat>
  <Paragraphs>81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Microsoft Sans Serif</vt:lpstr>
      <vt:lpstr>powerpoint-template-24</vt:lpstr>
      <vt:lpstr>ALPHA SEMENCES</vt:lpstr>
      <vt:lpstr>Biomasse en tonnes de MS/ha et stades des céréales </vt:lpstr>
      <vt:lpstr>Matière sèche des céréales </vt:lpstr>
      <vt:lpstr>Biomasse et potentiel méthanogène</vt:lpstr>
      <vt:lpstr>Potentiel methanogene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Alpha Semences</dc:creator>
  <cp:lastModifiedBy>Alpha Semences</cp:lastModifiedBy>
  <cp:revision>164</cp:revision>
  <cp:lastPrinted>2021-01-19T13:27:03Z</cp:lastPrinted>
  <dcterms:created xsi:type="dcterms:W3CDTF">2020-02-27T09:40:46Z</dcterms:created>
  <dcterms:modified xsi:type="dcterms:W3CDTF">2021-09-20T11:58:45Z</dcterms:modified>
</cp:coreProperties>
</file>